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6" r:id="rId4"/>
    <p:sldId id="258" r:id="rId5"/>
    <p:sldId id="259" r:id="rId6"/>
    <p:sldId id="260" r:id="rId7"/>
    <p:sldId id="267" r:id="rId8"/>
    <p:sldId id="269" r:id="rId9"/>
    <p:sldId id="270" r:id="rId10"/>
    <p:sldId id="271" r:id="rId11"/>
    <p:sldId id="273" r:id="rId12"/>
    <p:sldId id="261" r:id="rId13"/>
    <p:sldId id="262" r:id="rId14"/>
    <p:sldId id="263" r:id="rId15"/>
    <p:sldId id="264" r:id="rId16"/>
    <p:sldId id="265" r:id="rId17"/>
    <p:sldId id="266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>
        <p:scale>
          <a:sx n="90" d="100"/>
          <a:sy n="90" d="100"/>
        </p:scale>
        <p:origin x="-140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D23AB-28F8-48A7-BD70-8505C3773CA2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9B2CE-2D9E-4DA7-B6E5-B5B213C29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9B2CE-2D9E-4DA7-B6E5-B5B213C297F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D4811-4DAF-4B38-A5E4-28AF1BE43B0A}" type="datetimeFigureOut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981CF-B202-49B7-B2C1-1F1A36CF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214554"/>
            <a:ext cx="7772400" cy="1470025"/>
          </a:xfrm>
        </p:spPr>
        <p:txBody>
          <a:bodyPr/>
          <a:lstStyle/>
          <a:p>
            <a:r>
              <a:rPr lang="sr-Latn-R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LED IZVORI SVETLOSTI KAO ALTERNATIVA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Stored Data 8"/>
          <p:cNvSpPr/>
          <p:nvPr/>
        </p:nvSpPr>
        <p:spPr>
          <a:xfrm rot="10800000">
            <a:off x="214282" y="428604"/>
            <a:ext cx="2786082" cy="1214446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4348" y="785794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i="1" dirty="0" smtClean="0">
                <a:solidFill>
                  <a:schemeClr val="bg1"/>
                </a:solidFill>
              </a:rPr>
              <a:t>DB ELEKTRO OD</a:t>
            </a:r>
            <a:r>
              <a:rPr lang="sr-Latn-RS" b="1" i="1" dirty="0" smtClean="0">
                <a:solidFill>
                  <a:schemeClr val="bg1"/>
                </a:solidFill>
              </a:rPr>
              <a:t>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2132" y="6215082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i="1" dirty="0" smtClean="0"/>
              <a:t>dipl. ing. elektr. Vladimir Brković</a:t>
            </a:r>
            <a:endParaRPr lang="en-US" i="1" dirty="0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786190"/>
            <a:ext cx="3048160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000372"/>
            <a:ext cx="3448050" cy="2419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214818"/>
            <a:ext cx="3581400" cy="2390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1428736"/>
            <a:ext cx="2867025" cy="2543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4357686" y="1714488"/>
            <a:ext cx="1140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Parkinzi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urved Right Arrow 16"/>
          <p:cNvSpPr/>
          <p:nvPr/>
        </p:nvSpPr>
        <p:spPr>
          <a:xfrm rot="1330063">
            <a:off x="500021" y="2537121"/>
            <a:ext cx="357190" cy="827223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urved Down Arrow 17"/>
          <p:cNvSpPr/>
          <p:nvPr/>
        </p:nvSpPr>
        <p:spPr>
          <a:xfrm>
            <a:off x="4857752" y="1357298"/>
            <a:ext cx="1071570" cy="357190"/>
          </a:xfrm>
          <a:prstGeom prst="curved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0100" y="2500306"/>
            <a:ext cx="1724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Supermarketi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urved Right Arrow 19"/>
          <p:cNvSpPr/>
          <p:nvPr/>
        </p:nvSpPr>
        <p:spPr>
          <a:xfrm rot="17451186">
            <a:off x="4071713" y="5963055"/>
            <a:ext cx="357190" cy="857256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00430" y="5715016"/>
            <a:ext cx="9060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Saloni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928802"/>
            <a:ext cx="6172200" cy="4343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" name="Curved Down Arrow 13"/>
          <p:cNvSpPr/>
          <p:nvPr/>
        </p:nvSpPr>
        <p:spPr>
          <a:xfrm rot="1583734">
            <a:off x="1930318" y="1628250"/>
            <a:ext cx="1414055" cy="500066"/>
          </a:xfrm>
          <a:prstGeom prst="curved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472" y="1785926"/>
            <a:ext cx="25159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Stambene prostorije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596" y="1214422"/>
            <a:ext cx="8327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Ušteda u rasveti – tehno-ekonomska analiza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1928802"/>
            <a:ext cx="87154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Sa stanovišta posmatranja potrošača glavni aspekat je svakako tehno-ekonomska analiza, koja nam tačno pokazuje potrošnju električne energije korišćenog izvora svetlosti.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000372"/>
            <a:ext cx="8715436" cy="785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U tabeli 1. je prikazano poređenje za najzastupljeniju klasičnu sijalicu od 60W i njoj ekvivalentnim fluorescentnim i LED sijalicama: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929066"/>
            <a:ext cx="7505700" cy="239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357422" y="6286520"/>
            <a:ext cx="4292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000" i="1" dirty="0" smtClean="0"/>
              <a:t>Tabela 1. Poređenje na godišnjem nivou</a:t>
            </a:r>
            <a:endParaRPr lang="en-US" sz="2000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428736"/>
            <a:ext cx="885831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Brzo napredovanje LED tehnologije je donelo konkurentnost i u osvetljenju poslovnih prostora, školskih objekata, kancelarija itd. gde se koriste fluorescentne cevi, a adekvatna zamena je LED cev koja u potpunosti menja postojeću sa velikom uštedom potrošene električne energije i sa mnoštvo drugih prednosti.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569067"/>
            <a:ext cx="3500462" cy="2181952"/>
          </a:xfrm>
          <a:prstGeom prst="roundRect">
            <a:avLst>
              <a:gd name="adj" fmla="val 13719"/>
            </a:avLst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571876"/>
            <a:ext cx="3919098" cy="2143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3" name="Curved Up Arrow 12"/>
          <p:cNvSpPr/>
          <p:nvPr/>
        </p:nvSpPr>
        <p:spPr>
          <a:xfrm>
            <a:off x="3500430" y="5500702"/>
            <a:ext cx="2071702" cy="714380"/>
          </a:xfrm>
          <a:prstGeom prst="curved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214422"/>
            <a:ext cx="8858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Ušteda električne energije zamenom fluorescentne cevi novom LED cevi se najbolje može prikazati tehno-ekonomskom analizom (tab. 2. 3. i 4 ). U tabelama je predstavljena potrošnja za samo jednu cev(fluo cev-LED cev).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44" y="2214554"/>
            <a:ext cx="885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Zamena fluorescentne cevi T8 18W 60cm odgovarajućom LED cevi T8 10W 60cm: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43306" y="6143644"/>
            <a:ext cx="2208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i="1" dirty="0" smtClean="0"/>
              <a:t>Tabela 2. Tip T8 60cm</a:t>
            </a:r>
            <a:endParaRPr lang="en-US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786058"/>
            <a:ext cx="7029450" cy="336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Above"/>
            <a:lightRig rig="threePt" dir="t"/>
          </a:scene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1500174"/>
            <a:ext cx="885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Zamena fluorescentne cevi T8 36W 120cm odgovarajućom LED T8 18W 120 cm: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868" y="6143644"/>
            <a:ext cx="2325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i="1" dirty="0" smtClean="0"/>
              <a:t>Tabela 3. Tip T8 120cm</a:t>
            </a:r>
            <a:endParaRPr lang="en-US" i="1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428868"/>
            <a:ext cx="6315075" cy="360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Above"/>
            <a:lightRig rig="threePt" dir="t"/>
          </a:scene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428868"/>
            <a:ext cx="703897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Above"/>
            <a:lightRig rig="threePt" dir="t"/>
          </a:scene3d>
        </p:spPr>
      </p:pic>
      <p:sp>
        <p:nvSpPr>
          <p:cNvPr id="11" name="TextBox 10"/>
          <p:cNvSpPr txBox="1"/>
          <p:nvPr/>
        </p:nvSpPr>
        <p:spPr>
          <a:xfrm>
            <a:off x="142844" y="1500174"/>
            <a:ext cx="885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Zamena fluorescentne cevi T8 54W 150cm odgovarajućom LED T8 24W 150 cm: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00430" y="5786454"/>
            <a:ext cx="2325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i="1" dirty="0" smtClean="0"/>
              <a:t>Tabela 3. Tip T8 150cm</a:t>
            </a:r>
            <a:endParaRPr lang="en-US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8858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Iz prikazanog se može zaključiti da postoji velika razlika u potrošnji električne energije , između ova dva izbora svetlosti, koja je apsolutno na strani LED tehnologije, koja samim tim omogućava drastično manje račune za potrošnju iste na mesečnom i godišnjem nivou.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3000372"/>
            <a:ext cx="8858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U proračunu uštede nije uračunat vek trajanja fluorescentnih i LED cevi, a da jeste, razlika bi bila još veća u korist LED tehnologije, jer je njihov vek trajanja 25000h i više, a fluorescentnih cevi od 8000h do 12000h, što je za oko tri puta više.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1285860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Sadržaj</a:t>
            </a:r>
            <a:r>
              <a:rPr lang="sr-Latn-RS" sz="3600" dirty="0" smtClean="0">
                <a:solidFill>
                  <a:srgbClr val="002060"/>
                </a:solidFill>
              </a:rPr>
              <a:t>: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2214555"/>
            <a:ext cx="65722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 nama </a:t>
            </a:r>
          </a:p>
          <a:p>
            <a:pPr>
              <a:buFont typeface="Arial" pitchFamily="34" charset="0"/>
              <a:buChar char="•"/>
            </a:pPr>
            <a:endParaRPr lang="sr-Latn-R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Razvoj LED tehnologije </a:t>
            </a:r>
          </a:p>
          <a:p>
            <a:pPr>
              <a:buFont typeface="Arial" pitchFamily="34" charset="0"/>
              <a:buChar char="•"/>
            </a:pPr>
            <a:endParaRPr lang="sr-Latn-R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Karakteristike LED izvora svetlosti</a:t>
            </a:r>
          </a:p>
          <a:p>
            <a:pPr>
              <a:buFont typeface="Arial" pitchFamily="34" charset="0"/>
              <a:buChar char="•"/>
            </a:pPr>
            <a:endParaRPr lang="sr-Latn-R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Mesta primene </a:t>
            </a:r>
          </a:p>
          <a:p>
            <a:endParaRPr lang="sr-Latn-R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Ušteda u rasveti – tehno-ekonomska analiza</a:t>
            </a:r>
          </a:p>
          <a:p>
            <a:endParaRPr lang="sr-Latn-R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R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sr-Latn-R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1000108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 nama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1714488"/>
            <a:ext cx="8858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Preduzeće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DB ELEKTRO OD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sa sedištem u Gornjem Milanovcu postoji od 2003. godine i bavi se: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4214818"/>
            <a:ext cx="8858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U vremenu iza nas, a na zahtev investitora, preduzeće je unosilo novine u svoje poslovanje, istovremeno prateći razvoj sistema rasvete i opreme u okviru istih.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2844" y="2928934"/>
            <a:ext cx="44983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renoviranjem postojećih instalacija,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2844" y="3357562"/>
            <a:ext cx="88583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horizontalnom i vertikalnom saobraćajnom signalizacijom,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2844" y="3786190"/>
            <a:ext cx="46474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spoljašnjom i unutrašnjom rasvetom.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142844" y="2500306"/>
            <a:ext cx="7031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</a:rPr>
              <a:t> 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projektovanjem električnih instalacija – izvođenjem istih, </a:t>
            </a:r>
            <a:endParaRPr lang="en-US" sz="2200" dirty="0" smtClean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5286388"/>
            <a:ext cx="88583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U 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nastupajućem periodu želja nam je da kvalitet  naših usluga podignemo na najviši mogući nivo i postanemo prepoznatljivi u okruženju, sa verom da će nam sadašnji i budući korisnici naših usluga pomoći u tome.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1285860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Razvoj LED tehnologije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282" y="2143116"/>
            <a:ext cx="86439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Prvobitne LED diode su korišćene isključivo kao indikatori u laboratorijskim istraživanjima, a kasnije i u uređajima kao što su televizori, telefoni, kalkulatori, satovi itd.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5" y="3286124"/>
            <a:ext cx="2671449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3286124"/>
            <a:ext cx="2312805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TextBox 23"/>
          <p:cNvSpPr txBox="1"/>
          <p:nvPr/>
        </p:nvSpPr>
        <p:spPr>
          <a:xfrm>
            <a:off x="214282" y="5286388"/>
            <a:ext cx="87154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Vremenom dolazi do ekspanzije u razvoju ove nove tehnologije i njihovim napretkom proširuju svoju primenu u gotovo svim mogućim područjima.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286124"/>
            <a:ext cx="31340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1571612"/>
            <a:ext cx="38957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214942" y="228599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 smtClean="0">
                <a:solidFill>
                  <a:srgbClr val="002060"/>
                </a:solidFill>
              </a:rPr>
              <a:t>7%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8" y="164305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 smtClean="0">
                <a:solidFill>
                  <a:srgbClr val="002060"/>
                </a:solidFill>
              </a:rPr>
              <a:t>93%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00958" y="3071810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&gt;75%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9520" y="1643050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&lt;25%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3570" y="221455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2008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00958" y="23574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2018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00760" y="4071942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LED </a:t>
            </a:r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rasveta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29322" y="3643314"/>
            <a:ext cx="2941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Konvencionalni izvori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3786190"/>
            <a:ext cx="19050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4214818"/>
            <a:ext cx="20002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14282" y="1428736"/>
            <a:ext cx="4786346" cy="28007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 prostoru Evrope zastupljenost LED izvora svetlosti je 2008. godine bio na niskom nivou, ali od tada počinje njihova  ogromna eksploatacija u svim sferama, od rasvete u industriji, osvetljenja javnih prostora( trgovi, ulice, parkinzi...) ,poslovnih objekata pa sve do primene u dekorativnom svetu.  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4282" y="4643446"/>
            <a:ext cx="87154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Po prognozi jednog od vodećih proizvođača izvora svetlosti, kompanije Philips, očekuje se da do 2018. godine čak 75% ukupnog osvetljenja bude upravo od strane LED tehnologije.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14414" y="1214422"/>
            <a:ext cx="6737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Karakteristike LED izvora svetlosti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2143116"/>
            <a:ext cx="78581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Visoka svetlosna iskorišćenost do 130 lm/W,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282" y="2643182"/>
            <a:ext cx="57631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ug vek trajanja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&gt;25000h, 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čak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preko 50000h,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282" y="3643314"/>
            <a:ext cx="61141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obar faktor reprodukcije, odnosno kvalitet svetla,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2" y="4214818"/>
            <a:ext cx="8949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Ekološki čiste - ne sadrže živu i teške metale i ne emituju UV i IR zračenje, 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4714884"/>
            <a:ext cx="55162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tporni na temperature od -40⁰C do +185⁰C,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282" y="5214950"/>
            <a:ext cx="79249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renutno postižu pun osvetljaj, nije im potreban period zagrevanja,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282" y="5715016"/>
            <a:ext cx="65293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ako se menjaju, ne emituju toplotu i nema treperenja,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282" y="6215082"/>
            <a:ext cx="38715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tporne na udare – ne lome se.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282" y="3143248"/>
            <a:ext cx="74767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otrošnja LED izvora – znatno manja za isti intenzitet svetlosti,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488" y="1214422"/>
            <a:ext cx="2941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sr-Latn-R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Mesta primene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4" y="2000240"/>
            <a:ext cx="8858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Napretkom LED tehnologije i njihova primena se znatno proširila, pa danas mogu zameniti gotovo svuda, druge izvore svetlosti (fluorescentne, natrijumove, živine, metalhalogene i standardne sijalice) na mestima kao što su:</a:t>
            </a:r>
          </a:p>
        </p:txBody>
      </p:sp>
      <p:sp>
        <p:nvSpPr>
          <p:cNvPr id="22" name="Chevron 21"/>
          <p:cNvSpPr/>
          <p:nvPr/>
        </p:nvSpPr>
        <p:spPr>
          <a:xfrm>
            <a:off x="642910" y="357187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57224" y="3429000"/>
            <a:ext cx="20409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industrijske hale</a:t>
            </a:r>
            <a:endParaRPr lang="en-US" sz="2200" dirty="0"/>
          </a:p>
        </p:txBody>
      </p:sp>
      <p:sp>
        <p:nvSpPr>
          <p:cNvPr id="25" name="Chevron 24"/>
          <p:cNvSpPr/>
          <p:nvPr/>
        </p:nvSpPr>
        <p:spPr>
          <a:xfrm>
            <a:off x="3714744" y="357187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>
            <a:off x="6786578" y="357187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000496" y="3429000"/>
            <a:ext cx="17091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pešačke staze</a:t>
            </a:r>
            <a:endParaRPr lang="en-US" sz="2200" dirty="0"/>
          </a:p>
        </p:txBody>
      </p:sp>
      <p:sp>
        <p:nvSpPr>
          <p:cNvPr id="28" name="Rectangle 27"/>
          <p:cNvSpPr/>
          <p:nvPr/>
        </p:nvSpPr>
        <p:spPr>
          <a:xfrm>
            <a:off x="7000892" y="3429000"/>
            <a:ext cx="11095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parkinzi</a:t>
            </a:r>
            <a:endParaRPr lang="en-US" sz="2200" dirty="0"/>
          </a:p>
        </p:txBody>
      </p:sp>
      <p:sp>
        <p:nvSpPr>
          <p:cNvPr id="29" name="Chevron 28"/>
          <p:cNvSpPr/>
          <p:nvPr/>
        </p:nvSpPr>
        <p:spPr>
          <a:xfrm>
            <a:off x="642910" y="4572008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3714744" y="464344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6786578" y="464344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57224" y="4429132"/>
            <a:ext cx="104708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parkovi</a:t>
            </a:r>
            <a:endParaRPr lang="en-US" sz="2200" dirty="0"/>
          </a:p>
        </p:txBody>
      </p:sp>
      <p:sp>
        <p:nvSpPr>
          <p:cNvPr id="33" name="Rectangle 32"/>
          <p:cNvSpPr/>
          <p:nvPr/>
        </p:nvSpPr>
        <p:spPr>
          <a:xfrm>
            <a:off x="3929058" y="4500570"/>
            <a:ext cx="21034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sportske dvorane</a:t>
            </a:r>
            <a:endParaRPr lang="en-US" sz="2200" dirty="0"/>
          </a:p>
        </p:txBody>
      </p:sp>
      <p:sp>
        <p:nvSpPr>
          <p:cNvPr id="34" name="Rectangle 33"/>
          <p:cNvSpPr/>
          <p:nvPr/>
        </p:nvSpPr>
        <p:spPr>
          <a:xfrm>
            <a:off x="7000892" y="4500570"/>
            <a:ext cx="210506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poslovni prostori</a:t>
            </a:r>
            <a:endParaRPr lang="en-US" sz="2200" dirty="0"/>
          </a:p>
        </p:txBody>
      </p:sp>
      <p:sp>
        <p:nvSpPr>
          <p:cNvPr id="35" name="Chevron 34"/>
          <p:cNvSpPr/>
          <p:nvPr/>
        </p:nvSpPr>
        <p:spPr>
          <a:xfrm>
            <a:off x="642910" y="571501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Chevron 35"/>
          <p:cNvSpPr/>
          <p:nvPr/>
        </p:nvSpPr>
        <p:spPr>
          <a:xfrm>
            <a:off x="3714744" y="571501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57224" y="5572140"/>
            <a:ext cx="210185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školske ustanove</a:t>
            </a:r>
            <a:endParaRPr lang="en-US" sz="2200" dirty="0"/>
          </a:p>
        </p:txBody>
      </p:sp>
      <p:sp>
        <p:nvSpPr>
          <p:cNvPr id="38" name="Rectangle 37"/>
          <p:cNvSpPr/>
          <p:nvPr/>
        </p:nvSpPr>
        <p:spPr>
          <a:xfrm>
            <a:off x="3929058" y="5572140"/>
            <a:ext cx="24721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stambene prostorije</a:t>
            </a:r>
            <a:endParaRPr lang="en-US" sz="2200" dirty="0"/>
          </a:p>
        </p:txBody>
      </p:sp>
      <p:sp>
        <p:nvSpPr>
          <p:cNvPr id="39" name="Chevron 38"/>
          <p:cNvSpPr/>
          <p:nvPr/>
        </p:nvSpPr>
        <p:spPr>
          <a:xfrm>
            <a:off x="6786578" y="5715016"/>
            <a:ext cx="214314" cy="142876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00892" y="5572140"/>
            <a:ext cx="8547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saloni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9750" y="1785926"/>
            <a:ext cx="3524250" cy="29051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428868"/>
            <a:ext cx="5276850" cy="32575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4714876" y="6215082"/>
            <a:ext cx="2139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Poslovni prostori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4678" y="1571612"/>
            <a:ext cx="20714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Industrijske hale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urved Down Arrow 9"/>
          <p:cNvSpPr/>
          <p:nvPr/>
        </p:nvSpPr>
        <p:spPr>
          <a:xfrm>
            <a:off x="4143372" y="1071546"/>
            <a:ext cx="2000264" cy="500066"/>
          </a:xfrm>
          <a:prstGeom prst="curved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1" name="Curved Up Arrow 10"/>
          <p:cNvSpPr/>
          <p:nvPr/>
        </p:nvSpPr>
        <p:spPr>
          <a:xfrm rot="12988467">
            <a:off x="4966256" y="5120579"/>
            <a:ext cx="2286016" cy="642942"/>
          </a:xfrm>
          <a:prstGeom prst="curved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tored Data 1"/>
          <p:cNvSpPr/>
          <p:nvPr/>
        </p:nvSpPr>
        <p:spPr>
          <a:xfrm>
            <a:off x="6786578" y="285728"/>
            <a:ext cx="2143140" cy="785818"/>
          </a:xfrm>
          <a:prstGeom prst="flowChartOnlineStorag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50004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>
                <a:solidFill>
                  <a:schemeClr val="bg1"/>
                </a:solidFill>
              </a:rPr>
              <a:t>DB ELEKTRO OD.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500174"/>
            <a:ext cx="1933575" cy="2486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000372"/>
            <a:ext cx="4410075" cy="2867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785786" y="5929330"/>
            <a:ext cx="52677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Efekat  natrijumovih sijalica visokog pritiska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urved Right Arrow 6"/>
          <p:cNvSpPr/>
          <p:nvPr/>
        </p:nvSpPr>
        <p:spPr>
          <a:xfrm>
            <a:off x="500034" y="5357826"/>
            <a:ext cx="357190" cy="785818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Right Arrow 10"/>
          <p:cNvSpPr/>
          <p:nvPr/>
        </p:nvSpPr>
        <p:spPr>
          <a:xfrm rot="7557702">
            <a:off x="5892965" y="3835994"/>
            <a:ext cx="357190" cy="1151425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2132" y="4929198"/>
            <a:ext cx="24577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Efekat LED svetiljki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urved Right Arrow 12"/>
          <p:cNvSpPr/>
          <p:nvPr/>
        </p:nvSpPr>
        <p:spPr>
          <a:xfrm rot="3949611">
            <a:off x="6157152" y="1254945"/>
            <a:ext cx="357190" cy="1140467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0496" y="2071678"/>
            <a:ext cx="2743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Parkovi, pešačke staze</a:t>
            </a:r>
            <a:endParaRPr lang="en-US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Curved Right Arrow 14"/>
          <p:cNvSpPr/>
          <p:nvPr/>
        </p:nvSpPr>
        <p:spPr>
          <a:xfrm rot="2358843">
            <a:off x="3104267" y="1707727"/>
            <a:ext cx="571504" cy="1659683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2584</TotalTime>
  <Words>875</Words>
  <Application>Microsoft Office PowerPoint</Application>
  <PresentationFormat>On-screen Show (4:3)</PresentationFormat>
  <Paragraphs>97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LED IZVORI SVETLOSTI KAO ALTERNATIVA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 IZVORI SVETLOSTI KAO ALTERNATIVA</dc:title>
  <dc:creator>AMS</dc:creator>
  <cp:lastModifiedBy>AMS</cp:lastModifiedBy>
  <cp:revision>218</cp:revision>
  <dcterms:created xsi:type="dcterms:W3CDTF">2015-04-21T12:23:26Z</dcterms:created>
  <dcterms:modified xsi:type="dcterms:W3CDTF">2015-04-30T07:53:02Z</dcterms:modified>
</cp:coreProperties>
</file>